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50" r:id="rId2"/>
    <p:sldMasterId id="2147483664" r:id="rId3"/>
  </p:sldMasterIdLst>
  <p:notesMasterIdLst>
    <p:notesMasterId r:id="rId13"/>
  </p:notesMasterIdLst>
  <p:handoutMasterIdLst>
    <p:handoutMasterId r:id="rId14"/>
  </p:handoutMasterIdLst>
  <p:sldIdLst>
    <p:sldId id="474" r:id="rId4"/>
    <p:sldId id="475" r:id="rId5"/>
    <p:sldId id="476" r:id="rId6"/>
    <p:sldId id="481" r:id="rId7"/>
    <p:sldId id="480" r:id="rId8"/>
    <p:sldId id="479" r:id="rId9"/>
    <p:sldId id="478" r:id="rId10"/>
    <p:sldId id="477" r:id="rId11"/>
    <p:sldId id="482" r:id="rId12"/>
  </p:sldIdLst>
  <p:sldSz cx="9144000" cy="6858000" type="screen4x3"/>
  <p:notesSz cx="6797675" cy="9926638"/>
  <p:custShowLst>
    <p:custShow name="R2Modell" id="0">
      <p:sldLst/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C4C4C"/>
    <a:srgbClr val="F65E00"/>
    <a:srgbClr val="FFC165"/>
    <a:srgbClr val="C47000"/>
    <a:srgbClr val="FFA219"/>
    <a:srgbClr val="C44B00"/>
    <a:srgbClr val="FA6500"/>
    <a:srgbClr val="F6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6" autoAdjust="0"/>
    <p:restoredTop sz="85628" autoAdjust="0"/>
  </p:normalViewPr>
  <p:slideViewPr>
    <p:cSldViewPr>
      <p:cViewPr>
        <p:scale>
          <a:sx n="125" d="100"/>
          <a:sy n="125" d="100"/>
        </p:scale>
        <p:origin x="-121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DE7FD4F-AC31-48C8-B6E2-6AFB369566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714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525" y="0"/>
            <a:ext cx="2978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62000"/>
            <a:ext cx="4983163" cy="373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29163"/>
            <a:ext cx="4962525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6738"/>
            <a:ext cx="297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525" y="9456738"/>
            <a:ext cx="297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fld id="{6495446C-9B35-47BA-BC4E-ED45C8E5E1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881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appframe.com/vidar/2008-12-19-the-how-s-and-why-s-about-indexe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blogs.appframe.com/vidar/2009-4-23-the-how-s-and-why-s-about-indexes-part-2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appframe.com/vidar/2010-6-23-backup-stored-procedur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blogs.appframe.com/vidar/2008-10-24-restore-to-point-in-time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E40FC8-8EB3-47B1-8A88-894E9FE09D9C}" type="slidenum">
              <a:rPr lang="en-GB" smtClean="0"/>
              <a:pPr eaLnBrk="1" hangingPunct="1"/>
              <a:t>1</a:t>
            </a:fld>
            <a:endParaRPr lang="en-GB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2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3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http://twitter.com/#search?q=%23thingsYouShouldNeverHearADbaSay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4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5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 Create table and insert 1.000.000 records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EXISTS (SELECT *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sys.tables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WHERE name =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ShrinkDatabaseTest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DROP TABLE ShrinkDatabaseTest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CREATE TABLE ShrinkDatabaseTest (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Field1 INT NOT NULL,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Field2 VARCHAR(7)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ALTER TABLE ShrinkDatabaseTest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ADD CONSTRAINT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PK_ShrinkDatabaseTest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PRIMARY KEY CLUSTERED (Field1)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DECLARE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@DBID AS INT = DB_ID(),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INT = OBJECT_ID('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ShrinkDatabaseTest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INSERT INTO ShrinkDatabaseTest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(Field1, Field2)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TOP 1000000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ROW_NUMBER() OVER(ORDER BY (SELECT NULL)), ROW_NUMBER() OVER(ORDER BY (SELECT NULL))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sys.sysobjects AS 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CROSS JOIN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sys.sysobjects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B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CROSS JOIN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sys.sysobjects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C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 Let's check the fragmentation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*/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'After INSERT',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index_id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index_level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avg_fragmentation_in_percent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sys.dm_db_index_physical_stats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(@DBID,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NULL, NULL, 'DETAILED')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 Now let's rebuild the index, and then check the fragmentation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ALTER INDEX PK_ShrinkDatabaseTest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ON ShrinkDatabaseTest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REBUILD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'After REBUILD',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index_id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index_level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avg_fragmentation_in_percent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sys.dm_db_index_physical_stats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(@DBID,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NULL, NULL, 'DETAILED')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 Now let's see what happens with the fragmentation when you shrink the database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DBCC SHRINKDATABASE('R3CurrentBuild') WITH NO_INFOMSGS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'After SHRINK',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index_id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index_level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avg_fragmentation_in_percent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sys.dm_db_index_physical_stats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(@DBID,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NULL, NULL, 'DETAILED')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6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7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I.RootRef, T.ExternalRef, T.Responsible, T.AssignedTo, T.StartDate, T.CompletionDate, T.CompletionDate AS CompletedDate,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T.DueDate, T.ForecastDate, T.[Workload],  T.Progress, T.Priority, T.[Status], T.TaskCategory, T.Originator,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T.AuthorizedBy, T.PrimKey, T.Created, T.CreatedBy, dbo.sfnc_Globalization_ConvertToLocal(T.Updated) AS Updated,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T.UpdatedBy, I.TeamDocRef,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(SELECT Name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FROM dbo.stbl_System_Users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WHERE [Login] = T.Responsible) AS ResponsibleName,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(SELECT Name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FROM dbo.stbl_System_Users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WHERE [Login] = T.AssignedTo) AS AssignedToName,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I.Title, I.InputID, D.DocID, D.Title AS TeamDocTitle, D.DescriptionHTML AS TeamDocDescription,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D.Folder AS TeamDocFolder, I.DescriptionHTML, I.ParentRef, I.Archived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stbl_TeamDoc_Inputs AS I 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INNER JOIN dbo.stbl_TeamDoc_Tasks AS T  ON I.PrimKey = T.PrimKey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INNER JOIN dbo.stbv_TeamDoc_Documents AS D  ON I.TeamDocRef = D.PrimKey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WHERE I.Deleted IS NULL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AND D.[Status] = 'Open'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AND I.[Type] = 'Task'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8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dirty="0" smtClean="0">
                <a:hlinkClick r:id="rId3"/>
              </a:rPr>
              <a:t>http://blogs.appframe.com/vidar/2008-12-19-the-how-s-and-why-s-about-indexes</a:t>
            </a:r>
            <a:endParaRPr lang="nb-NO" dirty="0" smtClean="0"/>
          </a:p>
          <a:p>
            <a:r>
              <a:rPr lang="nb-NO" dirty="0" smtClean="0">
                <a:hlinkClick r:id="rId4"/>
              </a:rPr>
              <a:t>http://</a:t>
            </a:r>
            <a:r>
              <a:rPr lang="nb-NO" dirty="0" smtClean="0">
                <a:solidFill>
                  <a:schemeClr val="tx1"/>
                </a:solidFill>
                <a:hlinkClick r:id="rId4"/>
              </a:rPr>
              <a:t>blogs.appframe.com/vidar/2009-4-23-the-how-s-and-why-s-about-indexes-part-2</a:t>
            </a:r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/*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Unused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Indexes */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SELECT 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 O.name AS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ObjectName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I.name AS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IndexName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user_seeks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+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user_scans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+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user_lookups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Reads,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user_updates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Writes,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P.rows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RowsNum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FROM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sys.dm_db_index_usage_stats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IUS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INNER JOIN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sys.indexes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I 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I.index_id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IUS.index_id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IUS.object_id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I.object_id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INNER JOIN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sys.partitions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P 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P.index_id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IUS.index_id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IUS.object_id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P.object_id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INNER JOIN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sys.objects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AS O 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IUS.object_id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O.object_id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WHERE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O.type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'U'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 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IUS.database_id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DB_ID()   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 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I.type_desc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'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nonclustered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'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 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I.is_primary_key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0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 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I.is_unique_constraint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0</a:t>
            </a:r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 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AND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P.rows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&gt; 10000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	ORDER BY Reads,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RowsNum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DESC</a:t>
            </a:r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/* Missing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Indexes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*/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SELECT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DENSE_RANK() OVER (ORDER BY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MIGS.avg_user_impact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DESC,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MIG.index_handle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) AS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IndexRank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RIGHT(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MID.statement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 CHARINDEX('[', REVERSE(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MID.statement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))) AS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table_name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MIC.column_id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MIC.column_name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MIC.column_usage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MIGS.unique_compiles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MIGS.user_seeks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MIGS.avg_total_user_cost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MIGS.avg_user_impact</a:t>
            </a:r>
            <a:endParaRPr lang="nb-NO" sz="1200" b="0" i="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FROM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sys.dm_db_missing_index_details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AS MID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CROSS APPLY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sys.dm_db_missing_index_columns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(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MID.index_handle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) AS MIC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INNER JOIN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sys.dm_db_missing_index_groups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AS MIG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ON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MIG.index_handle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MID.index_handle</a:t>
            </a:r>
            <a:endParaRPr lang="nb-NO" sz="1200" b="0" i="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INNER JOIN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sys.dm_db_missing_index_group_stats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AS MIGS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ON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MIG.index_group_handle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MIGS.group_handle</a:t>
            </a:r>
            <a:endParaRPr lang="nb-NO" sz="1200" b="0" i="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WHERE statement LIKE '%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atbl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%'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AND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MIGS.unique_compiles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&gt; 10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ORDER BY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MIGS.avg_user_impact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DESC,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MIG.index_handle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CASE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WHEN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column_usage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 'EQUALITY' THEN 1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WHEN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column_usage</a:t>
            </a:r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= 'INEQUALITY' THEN 2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ELSE 3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END,</a:t>
            </a:r>
          </a:p>
          <a:p>
            <a:pPr fontAlgn="base"/>
            <a:r>
              <a:rPr lang="nb-NO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</a:t>
            </a:r>
            <a:r>
              <a:rPr lang="nb-NO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column_id</a:t>
            </a:r>
            <a:endParaRPr lang="nb-NO" sz="1200" b="0" i="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9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dirty="0" smtClean="0">
                <a:hlinkClick r:id="rId3"/>
              </a:rPr>
              <a:t>http://blogs.appframe.com/vidar/2010-6-23-backup-stored-procedure</a:t>
            </a:r>
            <a:endParaRPr lang="nb-NO" dirty="0" smtClean="0">
              <a:hlinkClick r:id="rId4"/>
            </a:endParaRPr>
          </a:p>
          <a:p>
            <a:pPr eaLnBrk="1" hangingPunct="1"/>
            <a:r>
              <a:rPr lang="nb-NO" dirty="0" smtClean="0">
                <a:hlinkClick r:id="rId4"/>
              </a:rPr>
              <a:t>http://blogs.appframe.com/vidar/2008-10-24-restore-to-point-in-time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12D74-E567-43A5-AE48-A5CE76592083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5C17C-7557-4827-AD15-635827FAC32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18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1435-757D-411B-AA9D-06DB7B017554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9E664-422E-4B86-AE17-24A816411C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90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88170-5760-4D06-8E4A-2D8F08C6EE1B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BC01B-B3DE-457C-9207-903ECDE604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98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43412-32F3-4699-B89A-D1CE7B07C045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DC498-9F09-49D1-A23E-B9571E916C4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98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A0B30-C6F5-4B91-9D73-975D84D78DF3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998B2-6A58-4625-8370-FB54FF9E4CD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447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71CF-C69A-4626-9021-80843D9E88E6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BC01F-7AF3-4EBF-BC7A-9D7F049F25D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451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9BC68-5C66-4727-88BF-2A29A0B98E6C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CC0EB-373A-4318-83EC-69AC647532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32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03DEF-D0BC-44DA-AFA5-A2BC31D9DF1A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52561-9169-4AE7-B118-A3911362080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14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D2B9D-BB64-48B6-90CE-AE9D864DBB5C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7FC17-8DE4-4E15-949E-3287701E34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BDCF1-046C-421A-9A85-0D079771EC89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F6394-A57B-4941-80BB-DAAEC4A1E74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13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8B1DE-8ADE-4C70-819C-83EED8CEF8E2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F3B54-BBC0-4863-A40E-1E92958EB5F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960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28473-FDA8-4084-9EA9-1846A19F3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41CFD-F1EC-4972-80CC-F33F8FB56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54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74581-AEF0-4E69-B18F-982551FE3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69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CAE45-F023-4E0E-A802-3D3159308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04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899DC-0A98-42A4-A7F3-04290F09C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97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C9BB6-7A73-4B26-998B-B516A3775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29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7F528-B671-489B-B4B1-B03A0334C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19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2F78A-9F74-4B14-A5EE-2F922B451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2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EC8ED-A7BE-4410-A1C4-AA2C48078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71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4A23D-E7C1-4428-8E9E-88D1E6A57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61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91300" y="457200"/>
            <a:ext cx="201930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3400" y="457200"/>
            <a:ext cx="590550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6FE8C-DBFC-45BB-B4C6-2A034842B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4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8382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533400" y="1219200"/>
            <a:ext cx="80772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BFD36-C77B-455E-AD47-0BFB5D715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75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tel, tekst og utkli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8382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3962400" cy="4495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utklipp 3"/>
          <p:cNvSpPr>
            <a:spLocks noGrp="1"/>
          </p:cNvSpPr>
          <p:nvPr>
            <p:ph type="clipArt" sz="half" idx="2"/>
          </p:nvPr>
        </p:nvSpPr>
        <p:spPr>
          <a:xfrm>
            <a:off x="4648200" y="1219200"/>
            <a:ext cx="39624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9618-51A3-4AED-A1D4-05B8F7F4E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69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B51B9-076D-439D-8EB0-B6B9F1167D6B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270A2-27DB-4BA0-801A-E3784BB1E9D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7927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28FE7-7AE0-424C-A29D-52E9B0DEDB56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BD57D-3C14-49B0-BC29-011AB61BA02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864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728E9-CF73-4F5A-A2E3-4FC64423F6A4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689F7-9164-4BA9-9BB0-1F59E6E7EF7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5869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E29FC-741D-4D52-818F-FBD9B5B223A0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1E1E4-E285-49A3-9589-731DBFBAD06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7658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33DB7-39F2-435B-B2A1-072EAA83B7FB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9F795-38F3-4420-99AA-ED6A3720B3F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621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BBBA7-7F90-4392-8814-901F7A467135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4E057-0AFD-4637-8EAE-CA8354E7902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370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61F74-8D1D-4E7A-8D82-43E430388AEA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F2538-EB8E-4FB6-85B0-99CBBEBF488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484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20F8-81A8-4B7B-9A4B-3B0C7545F5A8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D8DC5-DC1F-4F9D-8E51-DC3CAAD3FEE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81777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D40C3-4C84-4F3A-AEDA-58CA8E94005B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CA977-3435-4B16-BB49-3FF6D5DBBB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4499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F5E1A-DAF3-403B-95F3-66AC86C75AAD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0EA8F-4B39-4E4E-B3A5-C47C46C49EA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8977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32026-3BF0-4501-9CDF-9C67E09BE45B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86654-FFBB-42D0-88AD-DE18A190F84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33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1CDA96A-8F39-44B0-A5C0-837885F360C6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D044270-FC19-4332-A94F-098B2F425B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57200"/>
            <a:ext cx="807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077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6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553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6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6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93A405AD-5499-46F0-9188-EC0B86CA9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4C4C4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C4C4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4C4C4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C4C4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3075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46F51BB-A8B7-45F1-A898-EB1A5B990179}" type="datetimeFigureOut">
              <a:rPr lang="nb-NO"/>
              <a:pPr>
                <a:defRPr/>
              </a:pPr>
              <a:t>29.09.2010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8D101A21-30EF-43B3-B3D5-D59858BC67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8"/>
          <p:cNvSpPr txBox="1">
            <a:spLocks noChangeArrowheads="1"/>
          </p:cNvSpPr>
          <p:nvPr/>
        </p:nvSpPr>
        <p:spPr bwMode="auto">
          <a:xfrm>
            <a:off x="4281488" y="4502150"/>
            <a:ext cx="2143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n-NO" sz="2000" dirty="0">
                <a:solidFill>
                  <a:schemeClr val="bg1"/>
                </a:solidFill>
              </a:rPr>
              <a:t>October 1-2</a:t>
            </a:r>
          </a:p>
          <a:p>
            <a:pPr eaLnBrk="1" hangingPunct="1"/>
            <a:r>
              <a:rPr lang="nn-NO" sz="2000" dirty="0">
                <a:solidFill>
                  <a:schemeClr val="bg1"/>
                </a:solidFill>
              </a:rPr>
              <a:t>Ølensvåg</a:t>
            </a:r>
          </a:p>
        </p:txBody>
      </p:sp>
      <p:pic>
        <p:nvPicPr>
          <p:cNvPr id="4099" name="Picture 5" descr="C:\Users\torbjorn.OMEGA-NET\Desktop\AppEd-2010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1557338"/>
            <a:ext cx="5243512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6858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bg1"/>
                </a:solidFill>
              </a:rPr>
              <a:t>Hardcore SQL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332656"/>
            <a:ext cx="252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Session Code: SQL-401-Hardcore</a:t>
            </a:r>
          </a:p>
          <a:p>
            <a:r>
              <a:rPr lang="nb-NO" dirty="0">
                <a:solidFill>
                  <a:schemeClr val="bg1"/>
                </a:solidFill>
              </a:rPr>
              <a:t>Speaker(s): Vidar </a:t>
            </a:r>
            <a:r>
              <a:rPr lang="nb-NO" dirty="0" smtClean="0">
                <a:solidFill>
                  <a:schemeClr val="bg1"/>
                </a:solidFill>
              </a:rPr>
              <a:t>Nordnes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990656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#thingsYouShouldNeverHearADBASay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000" y="1627200"/>
            <a:ext cx="84245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sa’s password is blank. Easier that way.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Whops! Forgot the WHERE clause.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Backups? What backups?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I used a clustered index so it’ll be redundant!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Hey, what were you storing in that database? Was it important? No reason, I’m just, uh, curious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Why is my log file sooo much bigger than my database?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DMV? Yeah I’ve got to go renew my license! Thanks for reminding me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We’re migrating to Access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Just put it all on one disk</a:t>
            </a:r>
          </a:p>
        </p:txBody>
      </p:sp>
    </p:spTree>
    <p:extLst>
      <p:ext uri="{BB962C8B-B14F-4D97-AF65-F5344CB8AC3E}">
        <p14:creationId xmlns:p14="http://schemas.microsoft.com/office/powerpoint/2010/main" val="2641976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Agenda: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000" y="1627200"/>
            <a:ext cx="479990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WHY shrink database is a big NO NO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What happens when you press F5?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How to read the Execution Plan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Index </a:t>
            </a:r>
            <a:r>
              <a:rPr lang="nb-NO" sz="2000" dirty="0" err="1" smtClean="0">
                <a:solidFill>
                  <a:schemeClr val="bg1"/>
                </a:solidFill>
              </a:rPr>
              <a:t>maintenance</a:t>
            </a:r>
            <a:endParaRPr lang="nb-NO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Backup and </a:t>
            </a:r>
            <a:r>
              <a:rPr lang="nb-NO" sz="2000" dirty="0" err="1" smtClean="0">
                <a:solidFill>
                  <a:schemeClr val="bg1"/>
                </a:solidFill>
              </a:rPr>
              <a:t>restore</a:t>
            </a:r>
            <a:r>
              <a:rPr lang="nb-NO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strategies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13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WHY shrink database is a big NO NO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556792"/>
            <a:ext cx="3438447" cy="343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50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What happens when you press F5?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loud Callout 3"/>
          <p:cNvSpPr/>
          <p:nvPr/>
        </p:nvSpPr>
        <p:spPr bwMode="auto">
          <a:xfrm>
            <a:off x="5508104" y="1394484"/>
            <a:ext cx="2008413" cy="900680"/>
          </a:xfrm>
          <a:prstGeom prst="cloudCallout">
            <a:avLst>
              <a:gd name="adj1" fmla="val -93913"/>
              <a:gd name="adj2" fmla="val -260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Is this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syntax ok?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059832" y="1484784"/>
            <a:ext cx="1440160" cy="72008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Algebrizer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2915816" y="2852936"/>
            <a:ext cx="1728192" cy="72008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Query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Optimization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059832" y="4241840"/>
            <a:ext cx="1440160" cy="72008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Execution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>
            <a:off x="3537596" y="2295092"/>
            <a:ext cx="484632" cy="489204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>
            <a:off x="3537596" y="3656058"/>
            <a:ext cx="484632" cy="489204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Callout 11"/>
          <p:cNvSpPr/>
          <p:nvPr/>
        </p:nvSpPr>
        <p:spPr bwMode="auto">
          <a:xfrm>
            <a:off x="26418" y="1916832"/>
            <a:ext cx="2376264" cy="1080120"/>
          </a:xfrm>
          <a:prstGeom prst="wedgeEllipseCallout">
            <a:avLst>
              <a:gd name="adj1" fmla="val 101143"/>
              <a:gd name="adj2" fmla="val 345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Output: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dirty="0" smtClean="0">
                <a:solidFill>
                  <a:schemeClr val="bg1"/>
                </a:solidFill>
              </a:rPr>
              <a:t>Processor tree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3" name="Oval Callout 12"/>
          <p:cNvSpPr/>
          <p:nvPr/>
        </p:nvSpPr>
        <p:spPr bwMode="auto">
          <a:xfrm>
            <a:off x="26418" y="3360600"/>
            <a:ext cx="2376264" cy="1080120"/>
          </a:xfrm>
          <a:prstGeom prst="wedgeEllipseCallout">
            <a:avLst>
              <a:gd name="adj1" fmla="val 98965"/>
              <a:gd name="adj2" fmla="val -293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Output: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dirty="0" smtClean="0">
                <a:solidFill>
                  <a:schemeClr val="bg1"/>
                </a:solidFill>
              </a:rPr>
              <a:t>Execution plan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4" name="Cloud Callout 13"/>
          <p:cNvSpPr/>
          <p:nvPr/>
        </p:nvSpPr>
        <p:spPr bwMode="auto">
          <a:xfrm>
            <a:off x="5660504" y="2539694"/>
            <a:ext cx="2799928" cy="1901026"/>
          </a:xfrm>
          <a:prstGeom prst="cloudCallout">
            <a:avLst>
              <a:gd name="adj1" fmla="val -81589"/>
              <a:gd name="adj2" fmla="val -13044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Which tables?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How many rows?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dirty="0" smtClean="0">
                <a:solidFill>
                  <a:schemeClr val="bg1"/>
                </a:solidFill>
              </a:rPr>
              <a:t>Lowest cost?</a:t>
            </a: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80125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How to read the Execution Plan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556792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050860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544928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038996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533064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027132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521199"/>
            <a:ext cx="33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320674" y="152342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Index Scan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20674" y="201749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Index Seek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0674" y="2511560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Compute Scalar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20674" y="3005628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Delete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20674" y="349969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Filter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20674" y="3993764"/>
            <a:ext cx="1552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Hash Match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20674" y="4487832"/>
            <a:ext cx="824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</a:rPr>
              <a:t>Insert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39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Index Maintenance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563888" y="1412776"/>
            <a:ext cx="1368152" cy="1224136"/>
          </a:xfrm>
          <a:prstGeom prst="ellips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Remove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Indexes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538222" y="2852896"/>
            <a:ext cx="1368152" cy="1224136"/>
          </a:xfrm>
          <a:prstGeom prst="ellips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Indexes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555776" y="2816772"/>
            <a:ext cx="1368152" cy="1224136"/>
          </a:xfrm>
          <a:prstGeom prst="ellips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Observe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716016" y="2492896"/>
            <a:ext cx="396000" cy="360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8300000"/>
            </a:camera>
            <a:lightRig rig="threePt" dir="t"/>
          </a:scene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4049964" y="3248840"/>
            <a:ext cx="396000" cy="360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3423000" y="2455479"/>
            <a:ext cx="396000" cy="360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3300000"/>
            </a:camera>
            <a:lightRig rig="threePt" dir="t"/>
          </a:scene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02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pPr marL="342900" indent="-342900"/>
            <a:r>
              <a:rPr lang="nb-NO" dirty="0">
                <a:solidFill>
                  <a:schemeClr val="bg1"/>
                </a:solidFill>
              </a:rPr>
              <a:t>Backup and </a:t>
            </a:r>
            <a:r>
              <a:rPr lang="nb-NO" dirty="0" err="1">
                <a:solidFill>
                  <a:schemeClr val="bg1"/>
                </a:solidFill>
              </a:rPr>
              <a:t>restore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strategies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000" y="1627200"/>
            <a:ext cx="28217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Backup types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Full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 err="1" smtClean="0">
                <a:solidFill>
                  <a:schemeClr val="bg1"/>
                </a:solidFill>
              </a:rPr>
              <a:t>Differential</a:t>
            </a:r>
            <a:endParaRPr lang="nb-NO" sz="2000" dirty="0" smtClean="0">
              <a:solidFill>
                <a:schemeClr val="bg1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 err="1" smtClean="0">
                <a:solidFill>
                  <a:schemeClr val="bg1"/>
                </a:solidFill>
              </a:rPr>
              <a:t>Transaction</a:t>
            </a:r>
            <a:r>
              <a:rPr lang="nb-NO" sz="2000" dirty="0" smtClean="0">
                <a:solidFill>
                  <a:schemeClr val="bg1"/>
                </a:solidFill>
              </a:rPr>
              <a:t> Log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448878" y="4393732"/>
            <a:ext cx="5714051" cy="1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432942" y="3889676"/>
            <a:ext cx="5714051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432942" y="3889676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2214822" y="3889676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2961268" y="3898059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790009" y="3898059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4761246" y="3889676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637408" y="3898059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7146993" y="3889688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6277247" y="3898059"/>
            <a:ext cx="15936" cy="5040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1448878" y="4003217"/>
            <a:ext cx="765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Sunday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30758" y="4002435"/>
            <a:ext cx="730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Monday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77204" y="4002431"/>
            <a:ext cx="812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Tuesday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05945" y="4002432"/>
            <a:ext cx="1013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Wednesday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77182" y="4002430"/>
            <a:ext cx="860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Thursday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53344" y="4003217"/>
            <a:ext cx="623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Friday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93183" y="4003217"/>
            <a:ext cx="853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Saturday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48" name="Down Arrow 47"/>
          <p:cNvSpPr/>
          <p:nvPr/>
        </p:nvSpPr>
        <p:spPr bwMode="auto">
          <a:xfrm>
            <a:off x="2158750" y="4449733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Down Arrow 48"/>
          <p:cNvSpPr/>
          <p:nvPr/>
        </p:nvSpPr>
        <p:spPr bwMode="auto">
          <a:xfrm>
            <a:off x="2905196" y="4449733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Down Arrow 49"/>
          <p:cNvSpPr/>
          <p:nvPr/>
        </p:nvSpPr>
        <p:spPr bwMode="auto">
          <a:xfrm>
            <a:off x="7082953" y="4465307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Down Arrow 50"/>
          <p:cNvSpPr/>
          <p:nvPr/>
        </p:nvSpPr>
        <p:spPr bwMode="auto">
          <a:xfrm>
            <a:off x="4697206" y="4449733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Down Arrow 51"/>
          <p:cNvSpPr/>
          <p:nvPr/>
        </p:nvSpPr>
        <p:spPr bwMode="auto">
          <a:xfrm>
            <a:off x="5573368" y="4459531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Down Arrow 52"/>
          <p:cNvSpPr/>
          <p:nvPr/>
        </p:nvSpPr>
        <p:spPr bwMode="auto">
          <a:xfrm>
            <a:off x="6213207" y="4465307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Down Arrow 53"/>
          <p:cNvSpPr/>
          <p:nvPr/>
        </p:nvSpPr>
        <p:spPr bwMode="auto">
          <a:xfrm>
            <a:off x="3733937" y="4449733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98164" y="4696609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Full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744610" y="4696609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Diff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52621" y="4696609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Diff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22367" y="4696607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Diff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573351" y="4696609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Diff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36620" y="4696608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Diff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12782" y="4696609"/>
            <a:ext cx="46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bg1"/>
                </a:solidFill>
              </a:rPr>
              <a:t>Diff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22628" y="3354156"/>
            <a:ext cx="546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Tran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3" name="Down Arrow 62"/>
          <p:cNvSpPr/>
          <p:nvPr/>
        </p:nvSpPr>
        <p:spPr bwMode="auto">
          <a:xfrm rot="10800000">
            <a:off x="2524005" y="3672129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691910" y="3354152"/>
            <a:ext cx="546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Tran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5" name="Down Arrow 64"/>
          <p:cNvSpPr/>
          <p:nvPr/>
        </p:nvSpPr>
        <p:spPr bwMode="auto">
          <a:xfrm rot="10800000">
            <a:off x="5893287" y="3672125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085055" y="3354155"/>
            <a:ext cx="546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Tran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7" name="Down Arrow 66"/>
          <p:cNvSpPr/>
          <p:nvPr/>
        </p:nvSpPr>
        <p:spPr bwMode="auto">
          <a:xfrm rot="10800000">
            <a:off x="3286432" y="3672128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91391" y="3354154"/>
            <a:ext cx="546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Tran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69" name="Down Arrow 68"/>
          <p:cNvSpPr/>
          <p:nvPr/>
        </p:nvSpPr>
        <p:spPr bwMode="auto">
          <a:xfrm rot="10800000">
            <a:off x="4192768" y="3672127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91917" y="3354152"/>
            <a:ext cx="546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Tran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71" name="Down Arrow 70"/>
          <p:cNvSpPr/>
          <p:nvPr/>
        </p:nvSpPr>
        <p:spPr bwMode="auto">
          <a:xfrm rot="10800000">
            <a:off x="5193294" y="3672125"/>
            <a:ext cx="144016" cy="174868"/>
          </a:xfrm>
          <a:prstGeom prst="downArrow">
            <a:avLst>
              <a:gd name="adj1" fmla="val 46693"/>
              <a:gd name="adj2" fmla="val 4503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02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ge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MEGA_PowerPoint_maler">
  <a:themeElements>
    <a:clrScheme name="OMEGA_PowerPoint_mal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MEGA_PowerPoint_mal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MEGA_PowerPoint_mal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g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10883</TotalTime>
  <Words>376</Words>
  <Application>Microsoft Office PowerPoint</Application>
  <PresentationFormat>On-screen Show (4:3)</PresentationFormat>
  <Paragraphs>209</Paragraphs>
  <Slides>9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  <vt:variant>
        <vt:lpstr>Custom Shows</vt:lpstr>
      </vt:variant>
      <vt:variant>
        <vt:i4>1</vt:i4>
      </vt:variant>
    </vt:vector>
  </HeadingPairs>
  <TitlesOfParts>
    <vt:vector size="13" baseType="lpstr">
      <vt:lpstr>Egend</vt:lpstr>
      <vt:lpstr>OMEGA_PowerPoint_maler</vt:lpstr>
      <vt:lpstr>Egen</vt:lpstr>
      <vt:lpstr>PowerPoint Presentation</vt:lpstr>
      <vt:lpstr>Hardcore SQL</vt:lpstr>
      <vt:lpstr>#thingsYouShouldNeverHearADBASay</vt:lpstr>
      <vt:lpstr>Agenda:</vt:lpstr>
      <vt:lpstr>WHY shrink database is a big NO NO</vt:lpstr>
      <vt:lpstr>What happens when you press F5?</vt:lpstr>
      <vt:lpstr>How to read the Execution Plan</vt:lpstr>
      <vt:lpstr>Index Maintenance</vt:lpstr>
      <vt:lpstr>Backup and restore strategies</vt:lpstr>
      <vt:lpstr>R2Modell</vt:lpstr>
    </vt:vector>
  </TitlesOfParts>
  <Company>Omega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Omega Presentation</dc:title>
  <dc:creator>Johannes Selvik Tornes</dc:creator>
  <cp:lastModifiedBy>Vidar Nordnes</cp:lastModifiedBy>
  <cp:revision>290</cp:revision>
  <dcterms:created xsi:type="dcterms:W3CDTF">1999-09-08T08:16:26Z</dcterms:created>
  <dcterms:modified xsi:type="dcterms:W3CDTF">2010-09-29T20:43:01Z</dcterms:modified>
</cp:coreProperties>
</file>