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650" r:id="rId2"/>
    <p:sldMasterId id="2147483664" r:id="rId3"/>
  </p:sldMasterIdLst>
  <p:notesMasterIdLst>
    <p:notesMasterId r:id="rId12"/>
  </p:notesMasterIdLst>
  <p:handoutMasterIdLst>
    <p:handoutMasterId r:id="rId13"/>
  </p:handoutMasterIdLst>
  <p:sldIdLst>
    <p:sldId id="474" r:id="rId4"/>
    <p:sldId id="475" r:id="rId5"/>
    <p:sldId id="476" r:id="rId6"/>
    <p:sldId id="477" r:id="rId7"/>
    <p:sldId id="478" r:id="rId8"/>
    <p:sldId id="479" r:id="rId9"/>
    <p:sldId id="480" r:id="rId10"/>
    <p:sldId id="481" r:id="rId11"/>
  </p:sldIdLst>
  <p:sldSz cx="9144000" cy="6858000" type="screen4x3"/>
  <p:notesSz cx="6797675" cy="9926638"/>
  <p:custShowLst>
    <p:custShow name="R2Modell" id="0">
      <p:sldLst/>
    </p:custShow>
  </p:custShow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C4C4C"/>
    <a:srgbClr val="F65E00"/>
    <a:srgbClr val="FFC165"/>
    <a:srgbClr val="C47000"/>
    <a:srgbClr val="FFA219"/>
    <a:srgbClr val="C44B00"/>
    <a:srgbClr val="FA6500"/>
    <a:srgbClr val="F67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88084" autoAdjust="0"/>
  </p:normalViewPr>
  <p:slideViewPr>
    <p:cSldViewPr>
      <p:cViewPr>
        <p:scale>
          <a:sx n="110" d="100"/>
          <a:sy n="110" d="100"/>
        </p:scale>
        <p:origin x="-1632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t" anchorCtr="0" compatLnSpc="1">
            <a:prstTxWarp prst="textNoShape">
              <a:avLst/>
            </a:prstTxWarp>
          </a:bodyPr>
          <a:lstStyle>
            <a:lvl1pPr algn="l" defTabSz="9048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t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b" anchorCtr="0" compatLnSpc="1">
            <a:prstTxWarp prst="textNoShape">
              <a:avLst/>
            </a:prstTxWarp>
          </a:bodyPr>
          <a:lstStyle>
            <a:lvl1pPr algn="l" defTabSz="9048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DE7FD4F-AC31-48C8-B6E2-6AFB369566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714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815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t" anchorCtr="0" compatLnSpc="1">
            <a:prstTxWarp prst="textNoShape">
              <a:avLst/>
            </a:prstTxWarp>
          </a:bodyPr>
          <a:lstStyle>
            <a:lvl1pPr algn="l" defTabSz="9048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9525" y="0"/>
            <a:ext cx="297815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t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8050" y="762000"/>
            <a:ext cx="4983163" cy="3736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729163"/>
            <a:ext cx="4962525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6738"/>
            <a:ext cx="297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b" anchorCtr="0" compatLnSpc="1">
            <a:prstTxWarp prst="textNoShape">
              <a:avLst/>
            </a:prstTxWarp>
          </a:bodyPr>
          <a:lstStyle>
            <a:lvl1pPr algn="l" defTabSz="9048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9525" y="9456738"/>
            <a:ext cx="297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6" tIns="45253" rIns="90506" bIns="45253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latin typeface="Arial" charset="0"/>
              </a:defRPr>
            </a:lvl1pPr>
          </a:lstStyle>
          <a:p>
            <a:pPr>
              <a:defRPr/>
            </a:pPr>
            <a:fld id="{6495446C-9B35-47BA-BC4E-ED45C8E5E1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881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BE40FC8-8EB3-47B1-8A88-894E9FE09D9C}" type="slidenum">
              <a:rPr lang="en-GB" smtClean="0"/>
              <a:pPr eaLnBrk="1" hangingPunct="1"/>
              <a:t>1</a:t>
            </a:fld>
            <a:endParaRPr lang="en-GB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2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3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4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5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6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CREATE VIEW [dbo].[atbv_CRM_ClientsPositions]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AS 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SELECT *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FROM atbl_CRM_ClientsPositions WITH (NOLOCK)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WHERE EXISTS (SELECT *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FROM dbo.sviw_System_MyPermissionsCurrentDomain WITH (NOLOCK)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WHERE Domain = atbl_CRM_ClientsPositions.Domain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  AND TableID = 'atbl_CRM_ClientsPositions')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7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ALTER TRIGGER [dbo].[atbl_CRM_ClientsPositions_UTrig]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ON [dbo].[atbl_CRM_ClientsPositions]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FOR UPDATE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 ----- AUTOMATIC GENERATED SECTION. DO NOT MODIFY BETWEEN THESE LINES. ----- */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 afbm=TopStart */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 Script generated: 08 Feb 2008 18:21:18:337 */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IF @@RowCount = 0 RETURN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IF IS_MEMBER('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db_owner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 = 1 GOTO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ContinueTransaction</a:t>
            </a:r>
            <a:endParaRPr lang="en-U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 Checking for permissions on the Deleted record */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IF NOT EXISTS (SELECT MyP.*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dbo.sviw_System_MyPermissions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AS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MyP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WITH (NOLOCK)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INNER JOIN Deleted ON ISNULL(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MyP.Domain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'') = ISNULL(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Deleted.Domain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'')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WHERE MyP.TableID='atbl_CRM_ClientsPositions'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  AND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MyP.PGrant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LIKE '%U%') GOTO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RollbackTransaction</a:t>
            </a:r>
            <a:endParaRPr lang="en-U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 Checking for permissions on the Inserted record */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IF UPDATE(Domain)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BEGIN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IF EXISTS (SELECT MyP.*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dbo.sviw_System_MyPermissions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AS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MyP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WITH (NOLOCK)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INNER JOIN Inserted ON ISNULL(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MyP.Domain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'') = ISNULL(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Inserted.Domain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'')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WHERE  MyP.TableID='atbl_CRM_ClientsPositions'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  AND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MyP.PGrant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LIKE '%U%') GOTO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ContinueTransaction</a:t>
            </a:r>
            <a:endParaRPr lang="en-U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END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ELSE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GoTo ContinueTransaction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RollbackTransaction: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DECLARE @RaisErrorUser NVARCHAR(128)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SET @RaisErrorUser = SUSER_SNAME()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RAISERROR ('---- No update permissions on table: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atbl_CRM_ClientsPositions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%s ----',18,1,@RaisErrorUser) ROLLBACK TRANSACTION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RETURN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ContinueTransaction: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IF UPDATE(CUT) 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IF EXISTS(SELECT * FROM Inserted WHERE CUT=1) UPDATE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dbo.atbl_CRM_ClientsPositions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SET CUT = 0, CDL = 0  WHERE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PrimKey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IN (SELECT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PrimKey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FROM Inserted)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RETURN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SET NOCOUNT ON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 afbm=TopEnd */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 ----- AUTOMATIC GENERATED SECTION. DO NOT MODIFY BETWEEN THESE LINES. ----- */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 ---------------------------------------------------------------------------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INSERT YOUR CODE HERE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-------------------------------------------------------------------------- */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 ----- AUTOMATIC GENERATED SECTION. DO NOT MODIFY BETWEEN THESE LINES. ----- */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 afbm=BottomStart */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IF NOT (UPDATE(Updated) OR UPDATE(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UpdatedBy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))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BEGIN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/* Update DataLog / Set Updated, UpdatedBy */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IF UPDATE(CDL)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IF EXISTS (SELECT * FROM Inserted WHERE CDL = 0)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BEGIN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INSERT INTO dbo.stbl_System_DataLog (TableName, Operation, PrimKeyAffected)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SELECT 'atbl_CRM_ClientsPositions', 'U', PrimKey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FROM Inserted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WHERE CDL = 0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END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END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ELSE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BEGIN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INSERT INTO dbo.stbl_System_DataLog (TableName, Operation, PrimKeyAffected)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SELECT 'atbl_CRM_ClientsPositions', 'U', PrimKey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FROM Inserted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/* Set Updated, UpdatedBy fields */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UPDATE 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SET Updated = GETDATE(),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UpdatedBy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SUSER_SNAME(), CUT = 0, CDL = 0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FROM dbo.atbl_CRM_ClientsPositions AS 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INNER JOIN Inserted AS i ON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t.PrimKey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i.PrimKey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 afbm=BottomEnd */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 ----- AUTOMATIC GENERATED SECTION. DO NOT MODIFY BETWEEN THESE LINES. ----- */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487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E3DA17-D26A-491B-A7AE-2B34CB5494E9}" type="slidenum">
              <a:rPr lang="en-GB" smtClean="0"/>
              <a:pPr eaLnBrk="1" hangingPunct="1"/>
              <a:t>8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ALTER PROCEDURE [dbo].[sstp_Database_Maintenance_ApplyPermissions]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@All AS BIT = 0, --Apply permissions on all objects?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@NoEcho AS BIT = 0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AS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IF IS_MEMBER('db_owner') &lt;&gt; 1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RAISERROR('You need to be a member of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db_owner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to execute this SP', 18, 1)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RETURN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DECLARE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@Owner VARCHAR(200),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@object_name VARCHAR(100),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@object_type VARCHAR(2),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@modify_date DATETIME,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@ErrorMessage VARCHAR(255),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@Field VARCHAR(100),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@Fields VARCHAR(200),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@AffectedRecords INT,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@Failed INT,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@StartTime DATETIME,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@Value2 VARCHAR(255),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@SQLServerVersion varchar(255),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@NoOfObjectsFixed int,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@TotallyNumberOfObjects int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SET @AffectedRecords = 0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SET @Failed = 0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SET @StartTime = GETDATE()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SET @Value2 = ''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SET @SQLServerVersion=@@Version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SET @NoOfObjectsFixed = 0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SET @TotallyNumberOfObjects = 0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/*Clean up Log table before starting*/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DELETE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FROM stbl_System_ApplyPermissionsLog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WHERE NOT EXISTS(SELECT *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	FROM sys.all_objects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	WHERE sys.all_objects.name = REPLACE(stbl_System_ApplyPermissionsLog.ObjectName, 'dbo.','') COLLATE Latin1_General_CI_AS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	  AND sys.all_objects.type = stbl_System_ApplyPermissionsLog.ObjectType COLLATE Latin1_General_CI_AS)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IF @@ROWCOUNT &gt; 0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BEGIN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SET @Value2 = CONVERT(VARCHAR(16), @@ROWCOUNT) + ' Deleted'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/*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Only check those object that has been changed since last run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Or ALL objects if @All bit is set to 1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Hardcoded against the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dbo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schema tables.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*/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SELECT 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dbo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 AS 'Owner', name, [type],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modify_date</a:t>
            </a:r>
            <a:endParaRPr lang="en-U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INTO #objects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FROM sys.all_objects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WHERE schema_id = 1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  AND [type] IN ('U', 'V', 'P', 'PC', 'FN', 'TF')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  AND LEFT(name, 4) IN ('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atbl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', 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stbl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',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		'atbv', 'stbv', 'atbx', 'stbx', 'aviw', 'sviw', 'arpt', 'srpt',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		'astp', 'sstp', 'arsp', 'srsp',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		'audf', 'sudf', 'afnc', 'sfnc')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  AND (NOT EXISTS(SELECT *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	FROM stbl_System_ApplyPermissionsLog WITH (NOLOCK)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	WHERE sys.all_objects.name = REPLACE(stbl_System_ApplyPermissionsLog.ObjectName, 'dbo.','') COLLATE Latin1_General_CI_AS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	  AND sys.all_objects.type = stbl_System_ApplyPermissionsLog.ObjectType  COLLATE Latin1_General_CI_AS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	  AND sys.all_objects.modify_date = stbl_System_ApplyPermissionsLog.refdate)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OR @All = 1)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SET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TotallyNumberOfObjects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(SELECT COUNT(*) FROM #objects)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SET NOCOUNT ON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--For each Object in #Objects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WHILE EXISTS (SELECT * FROM #objects)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BEGIN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SELECT TOP 1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  @Owner = [Owner],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name,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object_type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[type],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modify_date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modify_date</a:t>
            </a:r>
            <a:endParaRPr lang="en-U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FROM #objects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ORDER BY type, name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SET @AffectedRecords = @AffectedRecords + 1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SET @ErrorMessage = ''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--Revoke all access on object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IF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object_type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'U' OR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object_type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'V'    --Table or View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EXECUTE ('REVOKE DELETE, INSERT, REFERENCES, SELECT, UPDATE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 FROM public,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af_User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ELSE IF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object_type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'P' OR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object_type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'PC'                                       --SP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EXECUTE ('REVOKE EXECUTE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 FROM public,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af_User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ELSE IF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object_type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'FN'                                                             --Scalar value function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EXECUTE ('REVOKE EXECUTE, REFERENCES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 FROM public,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af_User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ELSE IF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object_type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'TF'                                                             --Scalar value function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EXECUTE ('REVOKE INSERT, REFERENCES, SELECT, UPDATE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 FROM public,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af_User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IF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NoEcho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0 PRINT 'Revoked all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']' + ' from public &amp;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af_user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--Grant permissions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IF @object_type = 'U'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BEGIN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/* TABLE */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IF NOT EXISTS(SELECT * 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sys.columns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NoLock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) WHERE name = 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PrimKey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 AND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OBJECT_ID('['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']'))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SET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ErrorMessage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ErrorMessage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Primkey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missing'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END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ELSE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IF NOT EXISTS(SELECT * 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sys.columns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NoLock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) WHERE name = 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PrimKey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 AND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system_type_id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36 AND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default_object_id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&lt;&gt; 0 AND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OBJECT_ID('['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']'))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SET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ErrorMessage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ErrorMessage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(CASE WHEN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ErrorMessage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'' THEN '' ELSE ',   ' END) + 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Primkey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of wrong type or default'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END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IF NOT (@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ErrorMessage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Like '%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Primkey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missing%' 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/* Apply select permissions to Clustered index fields*/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SET @Field = ''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SET @Fields = ''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DECLARE object_cursor2 CURSOR LOCAL FAST_FORWARD FOR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SELECT C.Name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sys.indexes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AS I WITH (NOLOCK)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INNER JOIN sys.sysindexkeys AS IK WITH (NOLOCK) ON IK.indid = I.index_id AND IK.id = I.object_id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INNER JOIN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sys.columns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AS C WITH (NOLOCK) ON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C.column_id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IK.colid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C.object_id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I.object_id</a:t>
            </a:r>
            <a:endParaRPr lang="en-U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WHERE I.object_id = OBJECT_ID(@object_name)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  AND I.type_desc = 'CLUSTERED'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  AND C.name NOT IN ('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PrimKey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', 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TimeStamp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OPEN object_cursor2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FETCH NEXT FROM object_cursor2 INTO @Field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WHILE @@FETCH_STATUS = 0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BEGIN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SET @Fields = @Fields + ', ' + @Field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FETCH NEXT FROM object_cursor2 INTO @Field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CLOSE object_cursor2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DEALLOCATE object_cursor2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/* To prevent users to be able 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f.x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. send files on mail */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IF (@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&lt;&gt; 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stbl_System_Files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 AND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NOT LIKE 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stbl_TeamDoc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%')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IF EXISTS (SELECT * 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sys.columns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WHERE name = 'timestamp' AND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OBJECT_ID(@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))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EXECUTE ('GRANT SELECT (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PrimKey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Timestamp' + @Fields + ')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 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af_user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END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ELSE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	EXECUTE ('GRANT SELECT (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PrimKey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 + @Fields + ')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 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af_user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END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END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--Grant special right to developers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IF @object_name LIKE 'stbl%'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EXECUTE ('GRANT SELECT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 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af_developer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IF NOT EXISTS (SELECT * 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stbl_Database_Objects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WITH (NOLOCK) WHERE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DBObjectID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DenyafUserUID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1)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EXECUTE ('GRANT INSERT, UPDATE, DELETE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 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af_user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END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/* VIEW */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ELSE IF @object_type = 'V'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EXECUTE ('GRANT SELECT, INSERT, UPDATE, DELETE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 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af_user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/* STORED PROCEDURE OR SCALAR VALUED FUNCTION */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ELSE IF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object_type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'P' OR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object_type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'PC' OR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object_type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'FN'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EXECUTE ('GRANT EXEC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 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af_user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/* TABLE VALUED FUNCTION */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ELSE IF @object_type = 'TF'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EXECUTE ('GRANT SELECT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 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af_user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IF EXISTS (SELECT * 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sys.database_principals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WITH (NOLOCK) WHERE name = '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af_developer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 AND [type] = 'R')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EXECUTE ('GRANT VIEW DEFINITION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 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af_developer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IF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NoEcho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0 PRINT 'Granted permissions on [' + @Owner + '].['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+ ']' + ' to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af_user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'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SET @NoOfObjectsFixed = @NoOfObjectsFixed + 1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IF LEN(ISNULL(@ErrorMessage,'')) &gt; 0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BEGIN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IF @NoEcho = 0 PRINT 'Errormessage: ' + @ErrorMessage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IF @NoEcho = 0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BEGIN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PRINT 'Updated ' + cast(@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NoOfObjectsFixed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as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varchar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(10)) + ' objects of totally ' + CAST(@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TotallyNumberOfObjects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AS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varchar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(10))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PRINT '   '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--Update ApplyPermissionsLog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IF EXISTS(SELECT *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FROM stbl_System_ApplyPermissionsLog WITH (NOLOCK)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WHERE (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@Owner + '.'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OR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)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	  AND ObjectType = @object_type)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BEGIN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UPDATE stbl_System_ApplyPermissionsLog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SET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 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refDate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(CASE WHEN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ErrorMessage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'' THEN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modify_date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ELSE NULL END),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  ErrorMessage = @ErrorMessage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WHERE (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@Owner + '.'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OR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=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)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	  AND ObjectType = @object_type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END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ELSE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BEGIN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INSERT INTO stbl_System_ApplyPermissionsLog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  (ObjectName, ObjectType, refDate, ErrorMessage)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VALUES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  (@Owner + '.' +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object_type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(CASE WHEN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ErrorMessage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= '' THEN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modify_date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ELSE NULL END),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ErrorMessage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IF @ErrorMessage &lt;&gt; ''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	SET @Failed = @Failed + 1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--Delete the current object from #objects, so next object can be fixed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DELETE FROM #objects WHERE name = @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object_name</a:t>
            </a:r>
            <a:endParaRPr lang="en-US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END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--Clear up and delete the temp table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DROP TABLE #objects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LogMe: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IF @AffectedRecords &gt; 0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SET @Value2 = ISNULL(@Value2, '') + ' ' + CONVERT(VARCHAR(16), @AffectedRecords) + ' Attemps'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IF @Failed &gt; 0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SET @Value2 = ISNULL(@Value2, '') + ' ' + CONVERT(VARCHAR(16), @Failed) + ' Failed'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--Log to Activity Log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INSERT INTO  stbl_System_ActivityLog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(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ClientType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[Login], [Action], Value1, Value2,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TimeElapsed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)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SELECT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'AppframeCR3', SUSER_SNAME(), 'Procedure', OBJECT_NAME(@@PROCID), LEFT(@Value2, 255), CONVERT(FLOAT, DATEDIFF(ms, @StartTime, GETDATE()))/1000</a:t>
            </a:r>
          </a:p>
          <a:p>
            <a:endParaRPr lang="nb-NO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-- Clean up old log items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DELETE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FROM stbl_System_ActivityLog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WHERE value1 = OBJECT_NAME(@@PROCID)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	  AND DATEDIFF(d, Created, GETDATE()) &gt; 100</a:t>
            </a: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12D74-E567-43A5-AE48-A5CE76592083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5C17C-7557-4827-AD15-635827FAC32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918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61435-757D-411B-AA9D-06DB7B017554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9E664-422E-4B86-AE17-24A816411CB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5909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88170-5760-4D06-8E4A-2D8F08C6EE1B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BC01B-B3DE-457C-9207-903ECDE604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4981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43412-32F3-4699-B89A-D1CE7B07C045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DC498-9F09-49D1-A23E-B9571E916C4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798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A0B30-C6F5-4B91-9D73-975D84D78DF3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998B2-6A58-4625-8370-FB54FF9E4CD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447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F71CF-C69A-4626-9021-80843D9E88E6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BC01F-7AF3-4EBF-BC7A-9D7F049F25D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451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9BC68-5C66-4727-88BF-2A29A0B98E6C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CC0EB-373A-4318-83EC-69AC6475329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032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03DEF-D0BC-44DA-AFA5-A2BC31D9DF1A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52561-9169-4AE7-B118-A3911362080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914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D2B9D-BB64-48B6-90CE-AE9D864DBB5C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7FC17-8DE4-4E15-949E-3287701E34C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41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BDCF1-046C-421A-9A85-0D079771EC89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F6394-A57B-4941-80BB-DAAEC4A1E74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133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8B1DE-8ADE-4C70-819C-83EED8CEF8E2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F3B54-BBC0-4863-A40E-1E92958EB5F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5960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28473-FDA8-4084-9EA9-1846A19F3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41CFD-F1EC-4972-80CC-F33F8FB56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54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74581-AEF0-4E69-B18F-982551FE38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169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CAE45-F023-4E0E-A802-3D3159308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04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899DC-0A98-42A4-A7F3-04290F09CB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97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C9BB6-7A73-4B26-998B-B516A3775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294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7F528-B671-489B-B4B1-B03A0334C9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190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2F78A-9F74-4B14-A5EE-2F922B4510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24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EC8ED-A7BE-4410-A1C4-AA2C48078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710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4A23D-E7C1-4428-8E9E-88D1E6A57A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61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91300" y="457200"/>
            <a:ext cx="201930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533400" y="457200"/>
            <a:ext cx="590550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6FE8C-DBFC-45BB-B4C6-2A034842B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443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tel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8382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diagram 2"/>
          <p:cNvSpPr>
            <a:spLocks noGrp="1"/>
          </p:cNvSpPr>
          <p:nvPr>
            <p:ph type="chart" idx="1"/>
          </p:nvPr>
        </p:nvSpPr>
        <p:spPr>
          <a:xfrm>
            <a:off x="533400" y="1219200"/>
            <a:ext cx="80772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BFD36-C77B-455E-AD47-0BFB5D7157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075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tel, tekst og utkli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8382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3962400" cy="4495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utklipp 3"/>
          <p:cNvSpPr>
            <a:spLocks noGrp="1"/>
          </p:cNvSpPr>
          <p:nvPr>
            <p:ph type="clipArt" sz="half" idx="2"/>
          </p:nvPr>
        </p:nvSpPr>
        <p:spPr>
          <a:xfrm>
            <a:off x="4648200" y="1219200"/>
            <a:ext cx="39624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39618-51A3-4AED-A1D4-05B8F7F4EB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469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B51B9-076D-439D-8EB0-B6B9F1167D6B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270A2-27DB-4BA0-801A-E3784BB1E9D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79272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28FE7-7AE0-424C-A29D-52E9B0DEDB56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BD57D-3C14-49B0-BC29-011AB61BA02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58647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728E9-CF73-4F5A-A2E3-4FC64423F6A4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689F7-9164-4BA9-9BB0-1F59E6E7EF7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58692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E29FC-741D-4D52-818F-FBD9B5B223A0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1E1E4-E285-49A3-9589-731DBFBAD06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7658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33DB7-39F2-435B-B2A1-072EAA83B7FB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9F795-38F3-4420-99AA-ED6A3720B3F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36213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BBBA7-7F90-4392-8814-901F7A467135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4E057-0AFD-4637-8EAE-CA8354E7902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73700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61F74-8D1D-4E7A-8D82-43E430388AEA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F2538-EB8E-4FB6-85B0-99CBBEBF488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7484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420F8-81A8-4B7B-9A4B-3B0C7545F5A8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D8DC5-DC1F-4F9D-8E51-DC3CAAD3FEE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81777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D40C3-4C84-4F3A-AEDA-58CA8E94005B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CA977-3435-4B16-BB49-3FF6D5DBBB3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4499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F5E1A-DAF3-403B-95F3-66AC86C75AAD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0EA8F-4B39-4E4E-B3A5-C47C46C49EA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8977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32026-3BF0-4501-9CDF-9C67E09BE45B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86654-FFBB-42D0-88AD-DE18A190F84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5334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1CDA96A-8F39-44B0-A5C0-837885F360C6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D044270-FC19-4332-A94F-098B2F425B3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57200"/>
            <a:ext cx="8077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077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761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5532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61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6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532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93A405AD-5499-46F0-9188-EC0B86CA9D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4C4C4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4C4C4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4C4C4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4C4C4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4C4C4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4C4C4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C4C4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C4C4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C4C4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C4C4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3075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46F51BB-A8B7-45F1-A898-EB1A5B990179}" type="datetimeFigureOut">
              <a:rPr lang="nb-NO"/>
              <a:pPr>
                <a:defRPr/>
              </a:pPr>
              <a:t>16.09.2010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8D101A21-30EF-43B3-B3D5-D59858BC671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8"/>
          <p:cNvSpPr txBox="1">
            <a:spLocks noChangeArrowheads="1"/>
          </p:cNvSpPr>
          <p:nvPr/>
        </p:nvSpPr>
        <p:spPr bwMode="auto">
          <a:xfrm>
            <a:off x="4281488" y="4502150"/>
            <a:ext cx="2143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n-NO" sz="2000" dirty="0">
                <a:solidFill>
                  <a:schemeClr val="bg1"/>
                </a:solidFill>
              </a:rPr>
              <a:t>October 1-2</a:t>
            </a:r>
          </a:p>
          <a:p>
            <a:pPr eaLnBrk="1" hangingPunct="1"/>
            <a:r>
              <a:rPr lang="nn-NO" sz="2000" dirty="0">
                <a:solidFill>
                  <a:schemeClr val="bg1"/>
                </a:solidFill>
              </a:rPr>
              <a:t>Ølensvåg</a:t>
            </a:r>
          </a:p>
        </p:txBody>
      </p:sp>
      <p:pic>
        <p:nvPicPr>
          <p:cNvPr id="4099" name="Picture 5" descr="C:\Users\torbjorn.OMEGA-NET\Desktop\AppEd-2010.e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1557338"/>
            <a:ext cx="5243512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685800"/>
          </a:xfrm>
        </p:spPr>
        <p:txBody>
          <a:bodyPr/>
          <a:lstStyle/>
          <a:p>
            <a:pPr algn="ctr" eaLnBrk="1" hangingPunct="1"/>
            <a:r>
              <a:rPr lang="en-US" dirty="0">
                <a:solidFill>
                  <a:schemeClr val="bg1"/>
                </a:solidFill>
              </a:rPr>
              <a:t>AppFrame SQL – Security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332656"/>
            <a:ext cx="2589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Session Code: SQL-201-Security</a:t>
            </a:r>
          </a:p>
          <a:p>
            <a:r>
              <a:rPr lang="nb-NO" dirty="0">
                <a:solidFill>
                  <a:schemeClr val="bg1"/>
                </a:solidFill>
              </a:rPr>
              <a:t>Speaker(s): </a:t>
            </a:r>
            <a:r>
              <a:rPr lang="nb-NO" dirty="0" smtClean="0">
                <a:solidFill>
                  <a:schemeClr val="bg1"/>
                </a:solidFill>
              </a:rPr>
              <a:t>Jekaterina Golouchova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648072"/>
          </a:xfrm>
        </p:spPr>
        <p:txBody>
          <a:bodyPr/>
          <a:lstStyle/>
          <a:p>
            <a:r>
              <a:rPr lang="nb-NO" dirty="0" smtClean="0">
                <a:solidFill>
                  <a:schemeClr val="bg1"/>
                </a:solidFill>
              </a:rPr>
              <a:t>Agenda: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4000" y="1627200"/>
            <a:ext cx="649729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SQL Server Security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Authentication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Authorization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AppFrame Security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Domains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Master Groups and Groups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Table Views – atbv/atbx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Triggers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sstp_Database_Maintenance_ApplyPermissions</a:t>
            </a:r>
          </a:p>
        </p:txBody>
      </p:sp>
    </p:spTree>
    <p:extLst>
      <p:ext uri="{BB962C8B-B14F-4D97-AF65-F5344CB8AC3E}">
        <p14:creationId xmlns:p14="http://schemas.microsoft.com/office/powerpoint/2010/main" val="26419760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648072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SQL Server Security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4000" y="1627200"/>
            <a:ext cx="446506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Server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Login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SQL Server Authentication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Windows Authentication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Roles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sysadmin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nb-NO" sz="2000" dirty="0">
                <a:solidFill>
                  <a:schemeClr val="bg1"/>
                </a:solidFill>
              </a:rPr>
              <a:t>securityadmin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2040" y="1536422"/>
            <a:ext cx="3744416" cy="2247859"/>
          </a:xfrm>
          <a:prstGeom prst="rect">
            <a:avLst/>
          </a:prstGeom>
          <a:noFill/>
        </p:spPr>
        <p:txBody>
          <a:bodyPr wrap="square" bIns="46800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Database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User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Roles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db_owner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db_accessadmin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db_securityadmin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nb-NO" sz="2000" dirty="0" smtClean="0">
                <a:solidFill>
                  <a:schemeClr val="bg1"/>
                </a:solidFill>
              </a:rPr>
              <a:t>af_User</a:t>
            </a:r>
          </a:p>
        </p:txBody>
      </p:sp>
    </p:spTree>
    <p:extLst>
      <p:ext uri="{BB962C8B-B14F-4D97-AF65-F5344CB8AC3E}">
        <p14:creationId xmlns:p14="http://schemas.microsoft.com/office/powerpoint/2010/main" val="37984823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648072"/>
          </a:xfrm>
        </p:spPr>
        <p:txBody>
          <a:bodyPr/>
          <a:lstStyle/>
          <a:p>
            <a:r>
              <a:rPr lang="nb-NO" dirty="0" smtClean="0">
                <a:solidFill>
                  <a:schemeClr val="bg1"/>
                </a:solidFill>
              </a:rPr>
              <a:t>AppFrame Security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90" y="1196752"/>
            <a:ext cx="7846019" cy="411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153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648072"/>
          </a:xfrm>
        </p:spPr>
        <p:txBody>
          <a:bodyPr/>
          <a:lstStyle/>
          <a:p>
            <a:r>
              <a:rPr lang="nb-NO" dirty="0" smtClean="0">
                <a:solidFill>
                  <a:schemeClr val="bg1"/>
                </a:solidFill>
              </a:rPr>
              <a:t>Table Views – atbv/atbx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1628800"/>
            <a:ext cx="7880995" cy="1478418"/>
          </a:xfrm>
          <a:prstGeom prst="rect">
            <a:avLst/>
          </a:prstGeom>
          <a:noFill/>
        </p:spPr>
        <p:txBody>
          <a:bodyPr wrap="square" bIns="46800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CREATE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VIEW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[dbo]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[atbv_CRM_ClientsPositions] </a:t>
            </a:r>
          </a:p>
          <a:p>
            <a:r>
              <a:rPr lang="nb-NO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AS</a:t>
            </a:r>
          </a:p>
          <a:p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nb-NO" sz="1000" dirty="0">
              <a:solidFill>
                <a:prstClr val="black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SELECT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FROM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atbl_CRM_ClientsPositions 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WITH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NOLOCK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)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nb-NO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WHERE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EXISTS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SELECT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nb-NO" sz="1000" dirty="0" smtClean="0">
              <a:solidFill>
                <a:prstClr val="black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                  </a:t>
            </a:r>
            <a:r>
              <a:rPr lang="nb-NO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FROM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dbo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sviw_System_MyPermissionsCurrentDomain 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WITH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NOLOCK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)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nb-NO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             WHERE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Domain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atbl_CRM_ClientsPositions</a:t>
            </a:r>
            <a:r>
              <a:rPr lang="nb-NO" sz="1000" dirty="0" smtClean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Domain</a:t>
            </a:r>
          </a:p>
          <a:p>
            <a:r>
              <a:rPr lang="nb-NO" sz="1000" dirty="0" smtClean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                      AND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TableID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'atbl_CRM_ClientsPositions'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nb-NO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7" y="3263776"/>
            <a:ext cx="7880995" cy="1509196"/>
          </a:xfrm>
          <a:prstGeom prst="rect">
            <a:avLst/>
          </a:prstGeom>
          <a:noFill/>
        </p:spPr>
        <p:txBody>
          <a:bodyPr wrap="square" bIns="46800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CREATE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VIEW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[dbo]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atbx_CRM_ClientsPositions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] </a:t>
            </a:r>
          </a:p>
          <a:p>
            <a:r>
              <a:rPr lang="nb-NO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AS</a:t>
            </a:r>
          </a:p>
          <a:p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nb-NO" sz="1000" dirty="0">
              <a:solidFill>
                <a:prstClr val="black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SELECT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FROM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atbl_CRM_ClientsPositions 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WITH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NOLOCK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)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nb-NO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WHERE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EXISTS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SELECT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nb-NO" sz="1000" dirty="0" smtClean="0">
              <a:solidFill>
                <a:prstClr val="black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                  </a:t>
            </a:r>
            <a:r>
              <a:rPr lang="nb-NO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FROM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dbo.sviw_System_MyPermissions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WITH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nb-NO" sz="1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NOLOCK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)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nb-NO" sz="10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             WHERE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Domain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atbl_CRM_ClientsPositions</a:t>
            </a:r>
            <a:r>
              <a:rPr lang="nb-NO" sz="1000" dirty="0" smtClean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Domain</a:t>
            </a:r>
          </a:p>
          <a:p>
            <a:r>
              <a:rPr lang="nb-NO" sz="1000" dirty="0" smtClean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                      AND</a:t>
            </a:r>
            <a:r>
              <a:rPr lang="nb-NO" sz="1000" dirty="0" smtClean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TableID 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nb-NO" sz="1000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nb-NO" sz="1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'atbl_CRM_ClientsPositions'</a:t>
            </a:r>
            <a:r>
              <a:rPr lang="nb-NO" sz="1000" dirty="0">
                <a:solidFill>
                  <a:srgbClr val="808080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nb-NO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336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648072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Triggers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trigg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318" y="1315996"/>
            <a:ext cx="5693668" cy="379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649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648072"/>
          </a:xfrm>
        </p:spPr>
        <p:txBody>
          <a:bodyPr/>
          <a:lstStyle/>
          <a:p>
            <a:r>
              <a:rPr lang="nb-NO" dirty="0" smtClean="0">
                <a:solidFill>
                  <a:schemeClr val="bg1"/>
                </a:solidFill>
              </a:rPr>
              <a:t>Apply Permissions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7684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ge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MEGA_PowerPoint_maler">
  <a:themeElements>
    <a:clrScheme name="OMEGA_PowerPoint_mal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MEGA_PowerPoint_mal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MEGA_PowerPoint_mal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MEGA_PowerPoint_mal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MEGA_PowerPoint_mal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MEGA_PowerPoint_mal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MEGA_PowerPoint_mal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MEGA_PowerPoint_mal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MEGA_PowerPoint_mal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MEGA_PowerPoint_mal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MEGA_PowerPoint_mal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MEGA_PowerPoint_mal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MEGA_PowerPoint_mal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MEGA_PowerPoint_mal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Eg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10833</TotalTime>
  <Words>418</Words>
  <Application>Microsoft Office PowerPoint</Application>
  <PresentationFormat>On-screen Show (4:3)</PresentationFormat>
  <Paragraphs>412</Paragraphs>
  <Slides>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  <vt:variant>
        <vt:lpstr>Custom Shows</vt:lpstr>
      </vt:variant>
      <vt:variant>
        <vt:i4>1</vt:i4>
      </vt:variant>
    </vt:vector>
  </HeadingPairs>
  <TitlesOfParts>
    <vt:vector size="12" baseType="lpstr">
      <vt:lpstr>Egend</vt:lpstr>
      <vt:lpstr>OMEGA_PowerPoint_maler</vt:lpstr>
      <vt:lpstr>Egen</vt:lpstr>
      <vt:lpstr>PowerPoint Presentation</vt:lpstr>
      <vt:lpstr>AppFrame SQL – Security</vt:lpstr>
      <vt:lpstr>Agenda:</vt:lpstr>
      <vt:lpstr>SQL Server Security</vt:lpstr>
      <vt:lpstr>AppFrame Security</vt:lpstr>
      <vt:lpstr>Table Views – atbv/atbx</vt:lpstr>
      <vt:lpstr>Triggers</vt:lpstr>
      <vt:lpstr>Apply Permissions</vt:lpstr>
      <vt:lpstr>R2Modell</vt:lpstr>
    </vt:vector>
  </TitlesOfParts>
  <Company>Omega 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Omega Presentation</dc:title>
  <dc:creator>Johannes Selvik Tornes</dc:creator>
  <cp:lastModifiedBy>Vidar Nordnes</cp:lastModifiedBy>
  <cp:revision>285</cp:revision>
  <dcterms:created xsi:type="dcterms:W3CDTF">1999-09-08T08:16:26Z</dcterms:created>
  <dcterms:modified xsi:type="dcterms:W3CDTF">2010-09-16T18:46:26Z</dcterms:modified>
</cp:coreProperties>
</file>